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5"/>
  </p:notesMasterIdLst>
  <p:sldIdLst>
    <p:sldId id="401" r:id="rId5"/>
    <p:sldId id="346" r:id="rId6"/>
    <p:sldId id="347" r:id="rId7"/>
    <p:sldId id="348" r:id="rId8"/>
    <p:sldId id="400" r:id="rId9"/>
    <p:sldId id="399" r:id="rId10"/>
    <p:sldId id="402" r:id="rId11"/>
    <p:sldId id="381" r:id="rId12"/>
    <p:sldId id="394" r:id="rId13"/>
    <p:sldId id="39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F99"/>
    <a:srgbClr val="000099"/>
    <a:srgbClr val="DE7B66"/>
    <a:srgbClr val="E86F79"/>
    <a:srgbClr val="E86F62"/>
    <a:srgbClr val="FF6600"/>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7" autoAdjust="0"/>
    <p:restoredTop sz="86056" autoAdjust="0"/>
  </p:normalViewPr>
  <p:slideViewPr>
    <p:cSldViewPr>
      <p:cViewPr varScale="1">
        <p:scale>
          <a:sx n="100" d="100"/>
          <a:sy n="100" d="100"/>
        </p:scale>
        <p:origin x="163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7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106DA30-DBA4-4B8E-98F3-A09AAB99F3BC}" type="slidenum">
              <a:rPr lang="en-US"/>
              <a:pPr>
                <a:defRPr/>
              </a:pPr>
              <a:t>‹#›</a:t>
            </a:fld>
            <a:endParaRPr lang="en-US"/>
          </a:p>
        </p:txBody>
      </p:sp>
    </p:spTree>
    <p:extLst>
      <p:ext uri="{BB962C8B-B14F-4D97-AF65-F5344CB8AC3E}">
        <p14:creationId xmlns:p14="http://schemas.microsoft.com/office/powerpoint/2010/main" val="2046450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106DA30-DBA4-4B8E-98F3-A09AAB99F3BC}" type="slidenum">
              <a:rPr lang="en-US" smtClean="0"/>
              <a:pPr>
                <a:defRPr/>
              </a:pPr>
              <a:t>1</a:t>
            </a:fld>
            <a:endParaRPr lang="en-US"/>
          </a:p>
        </p:txBody>
      </p:sp>
    </p:spTree>
    <p:extLst>
      <p:ext uri="{BB962C8B-B14F-4D97-AF65-F5344CB8AC3E}">
        <p14:creationId xmlns:p14="http://schemas.microsoft.com/office/powerpoint/2010/main" val="228652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mn-ea"/>
                <a:cs typeface="+mn-cs"/>
              </a:rPr>
              <a:t>What kind of food might be represented by Line A?</a:t>
            </a:r>
          </a:p>
          <a:p>
            <a:r>
              <a:rPr lang="en-US" sz="1200" i="1" kern="1200" dirty="0">
                <a:solidFill>
                  <a:schemeClr val="tx1"/>
                </a:solidFill>
                <a:effectLst/>
                <a:latin typeface="Arial" charset="0"/>
                <a:ea typeface="+mn-ea"/>
                <a:cs typeface="+mn-cs"/>
              </a:rPr>
              <a:t>A sugary food or drink the releases glucose into the blood quickly, such as soda, candy, or cookies. White bread, white rice and other starches without much fiber can also release glucose quickly.</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What kind of food might be represented by Line B?</a:t>
            </a:r>
          </a:p>
          <a:p>
            <a:r>
              <a:rPr lang="en-US" sz="1200" i="1" kern="1200" dirty="0">
                <a:solidFill>
                  <a:schemeClr val="tx1"/>
                </a:solidFill>
                <a:effectLst/>
                <a:latin typeface="Arial" charset="0"/>
                <a:ea typeface="+mn-ea"/>
                <a:cs typeface="+mn-cs"/>
              </a:rPr>
              <a:t>A food with a higher fiber content, such as whole grains, whole fruit, and legumes.</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pPr lvl="0"/>
            <a:r>
              <a:rPr lang="en-US" sz="1200" kern="1200" dirty="0">
                <a:solidFill>
                  <a:schemeClr val="tx1"/>
                </a:solidFill>
                <a:effectLst/>
                <a:latin typeface="Arial" charset="0"/>
                <a:ea typeface="+mn-ea"/>
                <a:cs typeface="+mn-cs"/>
              </a:rPr>
              <a:t>How would insulin release be different for Lines A and B? </a:t>
            </a:r>
            <a:r>
              <a:rPr lang="en-US" sz="1200" i="1" kern="1200" dirty="0">
                <a:solidFill>
                  <a:schemeClr val="tx1"/>
                </a:solidFill>
                <a:effectLst/>
                <a:latin typeface="Arial" charset="0"/>
                <a:ea typeface="+mn-ea"/>
                <a:cs typeface="+mn-cs"/>
              </a:rPr>
              <a:t>Line</a:t>
            </a:r>
            <a:r>
              <a:rPr lang="en-US" sz="1200" kern="120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A foods would trigger more insulin.</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r>
            <a:br>
              <a:rPr lang="en-US" sz="1200" kern="1200" dirty="0">
                <a:solidFill>
                  <a:schemeClr val="tx1"/>
                </a:solidFill>
                <a:effectLst/>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6106DA30-DBA4-4B8E-98F3-A09AAB99F3BC}" type="slidenum">
              <a:rPr lang="en-US" smtClean="0"/>
              <a:pPr>
                <a:defRPr/>
              </a:pPr>
              <a:t>10</a:t>
            </a:fld>
            <a:endParaRPr lang="en-US"/>
          </a:p>
        </p:txBody>
      </p:sp>
    </p:spTree>
    <p:extLst>
      <p:ext uri="{BB962C8B-B14F-4D97-AF65-F5344CB8AC3E}">
        <p14:creationId xmlns:p14="http://schemas.microsoft.com/office/powerpoint/2010/main" val="274805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76305" rtl="0" eaLnBrk="1" fontAlgn="auto" latinLnBrk="0" hangingPunct="1">
              <a:lnSpc>
                <a:spcPct val="100000"/>
              </a:lnSpc>
              <a:spcBef>
                <a:spcPts val="0"/>
              </a:spcBef>
              <a:spcAft>
                <a:spcPts val="0"/>
              </a:spcAft>
              <a:buClrTx/>
              <a:buSzTx/>
              <a:buFontTx/>
              <a:buNone/>
              <a:tabLst/>
              <a:defRPr/>
            </a:pPr>
            <a:fld id="{18DDEA77-4E3E-41D0-8C1E-1006A5423A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630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55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9374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a:t>
            </a:r>
            <a:r>
              <a:rPr lang="en-US" baseline="0" dirty="0"/>
              <a:t> note: Slides 1 -9 are introductory slides to be shown before the activity begins.</a:t>
            </a:r>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9759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8268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3563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3152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DEA77-4E3E-41D0-8C1E-1006A5423A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7350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A represents a feedback mechanism that maintains homeostasis. This keeps blood glucose levels </a:t>
            </a:r>
            <a:r>
              <a:rPr lang="en-US" i="1" dirty="0"/>
              <a:t>within a range</a:t>
            </a:r>
            <a:r>
              <a:rPr lang="en-US" dirty="0"/>
              <a:t>. It is okay for blood glucose levels to go up (within a range) as long as they come back down.</a:t>
            </a:r>
          </a:p>
        </p:txBody>
      </p:sp>
      <p:sp>
        <p:nvSpPr>
          <p:cNvPr id="4" name="Slide Number Placeholder 3"/>
          <p:cNvSpPr>
            <a:spLocks noGrp="1"/>
          </p:cNvSpPr>
          <p:nvPr>
            <p:ph type="sldNum" sz="quarter" idx="10"/>
          </p:nvPr>
        </p:nvSpPr>
        <p:spPr/>
        <p:txBody>
          <a:bodyPr/>
          <a:lstStyle/>
          <a:p>
            <a:pPr>
              <a:defRPr/>
            </a:pPr>
            <a:fld id="{6106DA30-DBA4-4B8E-98F3-A09AAB99F3BC}" type="slidenum">
              <a:rPr lang="en-US" smtClean="0"/>
              <a:pPr>
                <a:defRPr/>
              </a:pPr>
              <a:t>9</a:t>
            </a:fld>
            <a:endParaRPr lang="en-US"/>
          </a:p>
        </p:txBody>
      </p:sp>
    </p:spTree>
    <p:extLst>
      <p:ext uri="{BB962C8B-B14F-4D97-AF65-F5344CB8AC3E}">
        <p14:creationId xmlns:p14="http://schemas.microsoft.com/office/powerpoint/2010/main" val="51155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66E89E-F3E1-4C30-AC9E-D58B16F714FB}"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82936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6E89E-F3E1-4C30-AC9E-D58B16F714FB}"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304367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6E89E-F3E1-4C30-AC9E-D58B16F714FB}"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411255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6E89E-F3E1-4C30-AC9E-D58B16F714FB}"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2738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6E89E-F3E1-4C30-AC9E-D58B16F714FB}"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19986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66E89E-F3E1-4C30-AC9E-D58B16F714FB}"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6548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66E89E-F3E1-4C30-AC9E-D58B16F714FB}"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192506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66E89E-F3E1-4C30-AC9E-D58B16F714FB}"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828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E89E-F3E1-4C30-AC9E-D58B16F714FB}"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8421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66E89E-F3E1-4C30-AC9E-D58B16F714FB}"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320911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66E89E-F3E1-4C30-AC9E-D58B16F714FB}"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98A70-CDC9-480E-A82C-83DF260D2E92}" type="slidenum">
              <a:rPr lang="en-US" smtClean="0"/>
              <a:pPr/>
              <a:t>‹#›</a:t>
            </a:fld>
            <a:endParaRPr lang="en-US"/>
          </a:p>
        </p:txBody>
      </p:sp>
    </p:spTree>
    <p:extLst>
      <p:ext uri="{BB962C8B-B14F-4D97-AF65-F5344CB8AC3E}">
        <p14:creationId xmlns:p14="http://schemas.microsoft.com/office/powerpoint/2010/main" val="246136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E89E-F3E1-4C30-AC9E-D58B16F714FB}" type="datetimeFigureOut">
              <a:rPr lang="en-US" smtClean="0"/>
              <a:pPr/>
              <a:t>1/10/2019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8A70-CDC9-480E-A82C-83DF260D2E92}" type="slidenum">
              <a:rPr lang="en-US" smtClean="0"/>
              <a:pPr/>
              <a:t>‹#›</a:t>
            </a:fld>
            <a:endParaRPr lang="en-US"/>
          </a:p>
        </p:txBody>
      </p:sp>
    </p:spTree>
    <p:extLst>
      <p:ext uri="{BB962C8B-B14F-4D97-AF65-F5344CB8AC3E}">
        <p14:creationId xmlns:p14="http://schemas.microsoft.com/office/powerpoint/2010/main" val="399097728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a:extLst>
              <a:ext uri="{FF2B5EF4-FFF2-40B4-BE49-F238E27FC236}">
                <a16:creationId xmlns:a16="http://schemas.microsoft.com/office/drawing/2014/main" id="{E2443CC7-C308-44E5-8FFB-8012192ED77A}"/>
              </a:ext>
            </a:extLst>
          </p:cNvPr>
          <p:cNvSpPr>
            <a:spLocks noGrp="1"/>
          </p:cNvSpPr>
          <p:nvPr>
            <p:ph type="ctrTitle"/>
          </p:nvPr>
        </p:nvSpPr>
        <p:spPr>
          <a:xfrm>
            <a:off x="307030" y="134637"/>
            <a:ext cx="5117651" cy="972836"/>
          </a:xfrm>
        </p:spPr>
        <p:txBody>
          <a:bodyPr anchor="t">
            <a:normAutofit fontScale="90000"/>
          </a:bodyPr>
          <a:lstStyle/>
          <a:p>
            <a:pPr algn="l">
              <a:lnSpc>
                <a:spcPct val="150000"/>
              </a:lnSpc>
            </a:pPr>
            <a:r>
              <a:rPr lang="en-US" sz="4900" dirty="0">
                <a:solidFill>
                  <a:srgbClr val="000000"/>
                </a:solidFill>
                <a:latin typeface="Verdana" panose="020B0604030504040204" pitchFamily="34" charset="0"/>
                <a:ea typeface="Verdana" panose="020B0604030504040204" pitchFamily="34" charset="0"/>
              </a:rPr>
              <a:t>Yeast Feast: </a:t>
            </a:r>
            <a:r>
              <a:rPr lang="en-US" sz="3300" dirty="0">
                <a:solidFill>
                  <a:srgbClr val="000000"/>
                </a:solidFill>
                <a:latin typeface="Verdana" panose="020B0604030504040204" pitchFamily="34" charset="0"/>
                <a:ea typeface="Verdana" panose="020B0604030504040204" pitchFamily="34" charset="0"/>
              </a:rPr>
              <a:t/>
            </a:r>
            <a:br>
              <a:rPr lang="en-US" sz="3300" dirty="0">
                <a:solidFill>
                  <a:srgbClr val="000000"/>
                </a:solidFill>
                <a:latin typeface="Verdana" panose="020B0604030504040204" pitchFamily="34" charset="0"/>
                <a:ea typeface="Verdana" panose="020B0604030504040204" pitchFamily="34" charset="0"/>
              </a:rPr>
            </a:br>
            <a:r>
              <a:rPr lang="en-US" sz="3300" dirty="0">
                <a:solidFill>
                  <a:srgbClr val="000000"/>
                </a:solidFill>
                <a:latin typeface="Verdana" panose="020B0604030504040204" pitchFamily="34" charset="0"/>
                <a:ea typeface="Verdana" panose="020B0604030504040204" pitchFamily="34" charset="0"/>
              </a:rPr>
              <a:t>Finding glucose in food</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Graphic 6" descr="Table Setting">
            <a:extLst>
              <a:ext uri="{FF2B5EF4-FFF2-40B4-BE49-F238E27FC236}">
                <a16:creationId xmlns:a16="http://schemas.microsoft.com/office/drawing/2014/main" id="{06656760-E018-43FA-8434-0A4BD5E300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24681" y="2708150"/>
            <a:ext cx="3463967" cy="3463967"/>
          </a:xfrm>
          <a:prstGeom prst="rect">
            <a:avLst/>
          </a:prstGeom>
        </p:spPr>
      </p:pic>
      <p:pic>
        <p:nvPicPr>
          <p:cNvPr id="15" name="Picture 2" descr="C:\Users\jcgriz\AppData\Local\Microsoft\Windows\Temporary Internet Files\Content.Outlook\ND2AF8RG\GSEO logo.png">
            <a:extLst>
              <a:ext uri="{FF2B5EF4-FFF2-40B4-BE49-F238E27FC236}">
                <a16:creationId xmlns:a16="http://schemas.microsoft.com/office/drawing/2014/main" id="{5324D1E3-AB69-4C9D-82EE-8FAE16538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958" y="5710678"/>
            <a:ext cx="2911798" cy="70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6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914400"/>
            <a:ext cx="5793684" cy="5248275"/>
          </a:xfrm>
          <a:prstGeom prst="rect">
            <a:avLst/>
          </a:prstGeom>
        </p:spPr>
      </p:pic>
      <p:sp>
        <p:nvSpPr>
          <p:cNvPr id="3" name="Rectangle 2">
            <a:extLst>
              <a:ext uri="{FF2B5EF4-FFF2-40B4-BE49-F238E27FC236}">
                <a16:creationId xmlns:a16="http://schemas.microsoft.com/office/drawing/2014/main" id="{64C35B01-B0B1-4566-B8A2-DDA431B0AD8F}"/>
              </a:ext>
            </a:extLst>
          </p:cNvPr>
          <p:cNvSpPr/>
          <p:nvPr/>
        </p:nvSpPr>
        <p:spPr>
          <a:xfrm>
            <a:off x="1524000" y="304800"/>
            <a:ext cx="8810045" cy="461665"/>
          </a:xfrm>
          <a:prstGeom prst="rect">
            <a:avLst/>
          </a:prstGeom>
        </p:spPr>
        <p:txBody>
          <a:bodyPr wrap="square">
            <a:spAutoFit/>
          </a:bodyPr>
          <a:lstStyle/>
          <a:p>
            <a:pPr>
              <a:spcBef>
                <a:spcPts val="0"/>
              </a:spcBef>
              <a:spcAft>
                <a:spcPts val="800"/>
              </a:spcAft>
              <a:buSzPts val="1000"/>
              <a:tabLst>
                <a:tab pos="457200" algn="l"/>
              </a:tabLst>
            </a:pPr>
            <a:r>
              <a:rPr lang="en-US" sz="2400" dirty="0">
                <a:latin typeface="Verdana" panose="020B0604030504040204" pitchFamily="34" charset="0"/>
                <a:ea typeface="Verdana" panose="020B0604030504040204" pitchFamily="34" charset="0"/>
                <a:cs typeface="Verdana" panose="020B0604030504040204" pitchFamily="34" charset="0"/>
              </a:rPr>
              <a:t>Glucose responses for two different foods. </a:t>
            </a:r>
          </a:p>
        </p:txBody>
      </p:sp>
    </p:spTree>
    <p:extLst>
      <p:ext uri="{BB962C8B-B14F-4D97-AF65-F5344CB8AC3E}">
        <p14:creationId xmlns:p14="http://schemas.microsoft.com/office/powerpoint/2010/main" val="254434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581241" y="125258"/>
            <a:ext cx="0" cy="881772"/>
          </a:xfrm>
          <a:prstGeom prst="line">
            <a:avLst/>
          </a:prstGeom>
          <a:ln w="28575">
            <a:solidFill>
              <a:srgbClr val="2B656C"/>
            </a:solidFill>
          </a:ln>
        </p:spPr>
        <p:style>
          <a:lnRef idx="1">
            <a:schemeClr val="accent2"/>
          </a:lnRef>
          <a:fillRef idx="0">
            <a:schemeClr val="accent2"/>
          </a:fillRef>
          <a:effectRef idx="0">
            <a:schemeClr val="accent2"/>
          </a:effectRef>
          <a:fontRef idx="minor">
            <a:schemeClr val="tx1"/>
          </a:fontRef>
        </p:style>
      </p:cxnSp>
      <p:pic>
        <p:nvPicPr>
          <p:cNvPr id="3074" name="Picture 2" descr="C:\Users\jcgriz\AppData\Local\Microsoft\Windows\Temporary Internet Files\Content.Outlook\ND2AF8RG\GSEO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68" y="258921"/>
            <a:ext cx="2911798" cy="7036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6408" y="1575463"/>
            <a:ext cx="8915395" cy="4985980"/>
          </a:xfrm>
          <a:prstGeom prst="rect">
            <a:avLst/>
          </a:prstGeom>
        </p:spPr>
        <p:txBody>
          <a:bodyPr wrap="square">
            <a:spAutoFit/>
          </a:bodyPr>
          <a:lstStyle/>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Entrance Activity:</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defTabSz="976305" eaLnBrk="1" fontAlgn="auto" hangingPunct="1">
              <a:spcBef>
                <a:spcPts val="0"/>
              </a:spcBef>
              <a:spcAft>
                <a:spcPts val="0"/>
              </a:spcAft>
              <a:buClr>
                <a:srgbClr val="000000"/>
              </a:buClr>
              <a:buSzPts val="1200"/>
              <a:tabLst>
                <a:tab pos="228600" algn="l"/>
                <a:tab pos="457200" algn="l"/>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What is </a:t>
            </a: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glucose? Where does glucose come from in our diets?	</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Think about….</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			What foods/drinks contain glucose?</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Where do other sugars come from?</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			What is glucose used for in the body?</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Glucose can be described as both a</a:t>
            </a: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kumimoji="0" lang="en-US" sz="22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fuel</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a </a:t>
            </a:r>
            <a:r>
              <a:rPr kumimoji="0" lang="en-US" sz="2200" b="0" i="1"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toxin</a:t>
            </a: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 			How can something so good also be so bad?</a:t>
            </a: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lang="en-US" sz="22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0F56C0A-EEC8-4CE3-A94A-F3351B39A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sp>
        <p:nvSpPr>
          <p:cNvPr id="7" name="TextBox 6">
            <a:extLst>
              <a:ext uri="{FF2B5EF4-FFF2-40B4-BE49-F238E27FC236}">
                <a16:creationId xmlns:a16="http://schemas.microsoft.com/office/drawing/2014/main" id="{FA55083A-C759-4A25-A2B0-6AF930B5A1CD}"/>
              </a:ext>
            </a:extLst>
          </p:cNvPr>
          <p:cNvSpPr txBox="1"/>
          <p:nvPr/>
        </p:nvSpPr>
        <p:spPr>
          <a:xfrm>
            <a:off x="3596481" y="145942"/>
            <a:ext cx="5410200" cy="929580"/>
          </a:xfrm>
          <a:prstGeom prst="rect">
            <a:avLst/>
          </a:prstGeom>
          <a:noFill/>
        </p:spPr>
        <p:txBody>
          <a:bodyPr wrap="square" lIns="97630" tIns="48815" rIns="97630" bIns="48815" rtlCol="0">
            <a:spAutoFit/>
          </a:bodyPr>
          <a:lstStyle/>
          <a:p>
            <a:pPr marL="0" marR="0" lvl="0" indent="0" algn="r" defTabSz="97630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Biology, Homeostasis,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and Type 2 Diabetes</a:t>
            </a:r>
          </a:p>
          <a:p>
            <a:pPr marL="0" marR="0" lvl="0" indent="0" algn="r" defTabSz="976305"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r" defTabSz="97630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Yeast Feast: Finding glucose in food</a:t>
            </a:r>
          </a:p>
        </p:txBody>
      </p:sp>
    </p:spTree>
    <p:extLst>
      <p:ext uri="{BB962C8B-B14F-4D97-AF65-F5344CB8AC3E}">
        <p14:creationId xmlns:p14="http://schemas.microsoft.com/office/powerpoint/2010/main" val="4010401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9036" y="221927"/>
            <a:ext cx="8786214" cy="2930112"/>
          </a:xfrm>
          <a:prstGeom prst="rect">
            <a:avLst/>
          </a:prstGeom>
          <a:noFill/>
        </p:spPr>
        <p:txBody>
          <a:bodyPr wrap="square" lIns="97621" tIns="48807" rIns="97621" bIns="48807" rtlCol="0">
            <a:spAutoFit/>
          </a:bodyPr>
          <a:lstStyle/>
          <a:p>
            <a:r>
              <a:rPr lang="en-US" sz="2400" dirty="0">
                <a:solidFill>
                  <a:prstClr val="black"/>
                </a:solidFill>
                <a:latin typeface="Verdana" panose="020B0604030504040204" pitchFamily="34" charset="0"/>
                <a:ea typeface="Verdana" panose="020B0604030504040204" pitchFamily="34" charset="0"/>
                <a:cs typeface="Verdana" panose="020B0604030504040204" pitchFamily="34" charset="0"/>
              </a:rPr>
              <a:t>Where is glucose in food?          </a:t>
            </a:r>
            <a:r>
              <a:rPr lang="en-US" sz="2400" i="1" dirty="0">
                <a:solidFill>
                  <a:prstClr val="black"/>
                </a:solidFill>
                <a:latin typeface="Verdana" panose="020B0604030504040204" pitchFamily="34" charset="0"/>
                <a:ea typeface="Verdana" panose="020B0604030504040204" pitchFamily="34" charset="0"/>
                <a:cs typeface="Verdana" panose="020B0604030504040204" pitchFamily="34" charset="0"/>
              </a:rPr>
              <a:t>Part I</a:t>
            </a: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22795"/>
            <a:ext cx="7573650" cy="229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2792739"/>
            <a:ext cx="6086982" cy="134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817440" y="3462741"/>
            <a:ext cx="632319"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6"/>
          <a:stretch>
            <a:fillRect/>
          </a:stretch>
        </p:blipFill>
        <p:spPr>
          <a:xfrm>
            <a:off x="2671790" y="4212088"/>
            <a:ext cx="5925001" cy="2388736"/>
          </a:xfrm>
          <a:prstGeom prst="rect">
            <a:avLst/>
          </a:prstGeom>
        </p:spPr>
      </p:pic>
      <p:cxnSp>
        <p:nvCxnSpPr>
          <p:cNvPr id="5" name="Straight Connector 4"/>
          <p:cNvCxnSpPr/>
          <p:nvPr/>
        </p:nvCxnSpPr>
        <p:spPr>
          <a:xfrm>
            <a:off x="1447800" y="4122111"/>
            <a:ext cx="7543800"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59036" y="1786598"/>
            <a:ext cx="1812639" cy="1308050"/>
          </a:xfrm>
          <a:prstGeom prst="rect">
            <a:avLst/>
          </a:prstGeom>
          <a:noFill/>
        </p:spPr>
        <p:txBody>
          <a:bodyPr vert="horz" wrap="square" rtlCol="0">
            <a:spAutoFit/>
          </a:bodyPr>
          <a:lstStyle/>
          <a:p>
            <a:r>
              <a:rPr lang="en-US" dirty="0" smtClean="0">
                <a:latin typeface="Verdana" panose="020B0604030504040204" pitchFamily="34" charset="0"/>
                <a:ea typeface="Verdana" panose="020B0604030504040204" pitchFamily="34" charset="0"/>
              </a:rPr>
              <a:t>Option 1</a:t>
            </a:r>
          </a:p>
          <a:p>
            <a:endParaRPr lang="en-US" sz="600" dirty="0" smtClean="0">
              <a:latin typeface="Verdana" panose="020B0604030504040204" pitchFamily="34" charset="0"/>
              <a:ea typeface="Verdana" panose="020B0604030504040204" pitchFamily="34" charset="0"/>
            </a:endParaRPr>
          </a:p>
          <a:p>
            <a:r>
              <a:rPr lang="en-US" sz="1100" dirty="0" smtClean="0">
                <a:latin typeface="Verdana" panose="020B0604030504040204" pitchFamily="34" charset="0"/>
                <a:ea typeface="Verdana" panose="020B0604030504040204" pitchFamily="34" charset="0"/>
              </a:rPr>
              <a:t>Paper doll method</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rPr>
              <a:t>a</a:t>
            </a:r>
            <a:r>
              <a:rPr lang="en-US" sz="1100" dirty="0" smtClean="0">
                <a:latin typeface="Verdana" panose="020B0604030504040204" pitchFamily="34" charset="0"/>
                <a:ea typeface="Verdana" panose="020B0604030504040204" pitchFamily="34" charset="0"/>
              </a:rPr>
              <a:t>ccordion paper</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rPr>
              <a:t>c</a:t>
            </a:r>
            <a:r>
              <a:rPr lang="en-US" sz="1100" dirty="0" smtClean="0">
                <a:latin typeface="Verdana" panose="020B0604030504040204" pitchFamily="34" charset="0"/>
                <a:ea typeface="Verdana" panose="020B0604030504040204" pitchFamily="34" charset="0"/>
              </a:rPr>
              <a:t>ut into folded strips</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rPr>
              <a:t>s</a:t>
            </a:r>
            <a:r>
              <a:rPr lang="en-US" sz="1100" dirty="0" smtClean="0">
                <a:latin typeface="Verdana" panose="020B0604030504040204" pitchFamily="34" charset="0"/>
                <a:ea typeface="Verdana" panose="020B0604030504040204" pitchFamily="34" charset="0"/>
              </a:rPr>
              <a:t>nip off corners</a:t>
            </a:r>
          </a:p>
          <a:p>
            <a:pPr marL="171450" indent="-171450">
              <a:buFont typeface="Arial" panose="020B0604020202020204" pitchFamily="34" charset="0"/>
              <a:buChar char="•"/>
            </a:pPr>
            <a:r>
              <a:rPr lang="en-US" sz="1100" dirty="0">
                <a:latin typeface="Verdana" panose="020B0604030504040204" pitchFamily="34" charset="0"/>
                <a:ea typeface="Verdana" panose="020B0604030504040204" pitchFamily="34" charset="0"/>
              </a:rPr>
              <a:t>u</a:t>
            </a:r>
            <a:r>
              <a:rPr lang="en-US" sz="1100" dirty="0" smtClean="0">
                <a:latin typeface="Verdana" panose="020B0604030504040204" pitchFamily="34" charset="0"/>
                <a:ea typeface="Verdana" panose="020B0604030504040204" pitchFamily="34" charset="0"/>
              </a:rPr>
              <a:t>nfold </a:t>
            </a:r>
            <a:endParaRPr lang="en-US" sz="1100" dirty="0">
              <a:latin typeface="Verdana" panose="020B0604030504040204" pitchFamily="34" charset="0"/>
              <a:ea typeface="Verdana" panose="020B0604030504040204" pitchFamily="34" charset="0"/>
            </a:endParaRPr>
          </a:p>
        </p:txBody>
      </p:sp>
      <p:sp>
        <p:nvSpPr>
          <p:cNvPr id="12" name="TextBox 11"/>
          <p:cNvSpPr txBox="1"/>
          <p:nvPr/>
        </p:nvSpPr>
        <p:spPr>
          <a:xfrm>
            <a:off x="159036" y="4742717"/>
            <a:ext cx="1979821" cy="1138773"/>
          </a:xfrm>
          <a:prstGeom prst="rect">
            <a:avLst/>
          </a:prstGeom>
          <a:noFill/>
        </p:spPr>
        <p:txBody>
          <a:bodyPr vert="horz" wrap="square" rtlCol="0">
            <a:spAutoFit/>
          </a:bodyPr>
          <a:lstStyle/>
          <a:p>
            <a:r>
              <a:rPr lang="en-US" dirty="0">
                <a:latin typeface="Verdana" panose="020B0604030504040204" pitchFamily="34" charset="0"/>
                <a:ea typeface="Verdana" panose="020B0604030504040204" pitchFamily="34" charset="0"/>
              </a:rPr>
              <a:t>Option </a:t>
            </a:r>
            <a:r>
              <a:rPr lang="en-US" dirty="0" smtClean="0">
                <a:latin typeface="Verdana" panose="020B0604030504040204" pitchFamily="34" charset="0"/>
                <a:ea typeface="Verdana" panose="020B0604030504040204" pitchFamily="34" charset="0"/>
              </a:rPr>
              <a:t>2 </a:t>
            </a:r>
            <a:endParaRPr lang="en-US" dirty="0">
              <a:latin typeface="Verdana" panose="020B0604030504040204" pitchFamily="34" charset="0"/>
              <a:ea typeface="Verdana" panose="020B0604030504040204" pitchFamily="34" charset="0"/>
            </a:endParaRPr>
          </a:p>
          <a:p>
            <a:endParaRPr lang="en-US" sz="600" dirty="0" smtClean="0">
              <a:latin typeface="Verdana" panose="020B0604030504040204" pitchFamily="34" charset="0"/>
              <a:ea typeface="Verdana" panose="020B0604030504040204" pitchFamily="34" charset="0"/>
            </a:endParaRPr>
          </a:p>
          <a:p>
            <a:r>
              <a:rPr lang="en-US" sz="1100" dirty="0" smtClean="0">
                <a:latin typeface="Verdana" panose="020B0604030504040204" pitchFamily="34" charset="0"/>
                <a:ea typeface="Verdana" panose="020B0604030504040204" pitchFamily="34" charset="0"/>
              </a:rPr>
              <a:t>Shortcut—</a:t>
            </a:r>
          </a:p>
          <a:p>
            <a:pPr marL="171450" indent="-171450">
              <a:buFont typeface="Arial" panose="020B0604020202020204" pitchFamily="34" charset="0"/>
              <a:buChar char="•"/>
            </a:pPr>
            <a:r>
              <a:rPr lang="en-US" sz="1100" dirty="0" smtClean="0">
                <a:latin typeface="Verdana" panose="020B0604030504040204" pitchFamily="34" charset="0"/>
                <a:ea typeface="Verdana" panose="020B0604030504040204" pitchFamily="34" charset="0"/>
              </a:rPr>
              <a:t>photocopy template </a:t>
            </a:r>
          </a:p>
          <a:p>
            <a:pPr marL="171450" indent="-171450">
              <a:buFont typeface="Arial" panose="020B0604020202020204" pitchFamily="34" charset="0"/>
              <a:buChar char="•"/>
            </a:pPr>
            <a:r>
              <a:rPr lang="en-US" sz="1100" dirty="0" smtClean="0">
                <a:latin typeface="Verdana" panose="020B0604030504040204" pitchFamily="34" charset="0"/>
                <a:ea typeface="Verdana" panose="020B0604030504040204" pitchFamily="34" charset="0"/>
              </a:rPr>
              <a:t>cut along line </a:t>
            </a:r>
          </a:p>
          <a:p>
            <a:pPr marL="171450" indent="-171450">
              <a:buFont typeface="Arial" panose="020B0604020202020204" pitchFamily="34" charset="0"/>
              <a:buChar char="•"/>
            </a:pPr>
            <a:r>
              <a:rPr lang="en-US" sz="1100" dirty="0" smtClean="0">
                <a:latin typeface="Verdana" panose="020B0604030504040204" pitchFamily="34" charset="0"/>
                <a:ea typeface="Verdana" panose="020B0604030504040204" pitchFamily="34" charset="0"/>
              </a:rPr>
              <a:t>tape end-to-end</a:t>
            </a:r>
            <a:endParaRPr lang="en-US" sz="1000" dirty="0">
              <a:latin typeface="Verdana" panose="020B0604030504040204" pitchFamily="34" charset="0"/>
              <a:ea typeface="Verdana" panose="020B0604030504040204" pitchFamily="34" charset="0"/>
            </a:endParaRPr>
          </a:p>
        </p:txBody>
      </p:sp>
      <p:sp>
        <p:nvSpPr>
          <p:cNvPr id="13" name="TextBox 12"/>
          <p:cNvSpPr txBox="1"/>
          <p:nvPr/>
        </p:nvSpPr>
        <p:spPr>
          <a:xfrm>
            <a:off x="441159" y="3871133"/>
            <a:ext cx="733405" cy="523220"/>
          </a:xfrm>
          <a:prstGeom prst="rect">
            <a:avLst/>
          </a:prstGeom>
          <a:noFill/>
        </p:spPr>
        <p:txBody>
          <a:bodyPr vert="horz" wrap="square" rtlCol="0">
            <a:spAutoFit/>
          </a:bodyPr>
          <a:lstStyle/>
          <a:p>
            <a:r>
              <a:rPr lang="en-US" sz="2800" i="1" dirty="0" smtClean="0">
                <a:latin typeface="Verdana" panose="020B0604030504040204" pitchFamily="34" charset="0"/>
                <a:ea typeface="Verdana" panose="020B0604030504040204" pitchFamily="34" charset="0"/>
              </a:rPr>
              <a:t>OR</a:t>
            </a:r>
            <a:endParaRPr lang="en-US" sz="28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5118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grpSp>
        <p:nvGrpSpPr>
          <p:cNvPr id="2062" name="Group 2061"/>
          <p:cNvGrpSpPr/>
          <p:nvPr/>
        </p:nvGrpSpPr>
        <p:grpSpPr>
          <a:xfrm>
            <a:off x="205909" y="1287188"/>
            <a:ext cx="9059557" cy="2818764"/>
            <a:chOff x="311908" y="3918618"/>
            <a:chExt cx="8856402" cy="2355599"/>
          </a:xfrm>
        </p:grpSpPr>
        <p:grpSp>
          <p:nvGrpSpPr>
            <p:cNvPr id="2061" name="Group 2060"/>
            <p:cNvGrpSpPr/>
            <p:nvPr/>
          </p:nvGrpSpPr>
          <p:grpSpPr>
            <a:xfrm>
              <a:off x="6993794" y="4456727"/>
              <a:ext cx="1072206" cy="1009601"/>
              <a:chOff x="7353190" y="4311819"/>
              <a:chExt cx="1072206" cy="1009601"/>
            </a:xfrm>
          </p:grpSpPr>
          <p:grpSp>
            <p:nvGrpSpPr>
              <p:cNvPr id="17" name="Group 16"/>
              <p:cNvGrpSpPr/>
              <p:nvPr/>
            </p:nvGrpSpPr>
            <p:grpSpPr>
              <a:xfrm>
                <a:off x="7353190" y="4311819"/>
                <a:ext cx="1072206" cy="1009601"/>
                <a:chOff x="1408014" y="3892269"/>
                <a:chExt cx="1294726" cy="1146372"/>
              </a:xfrm>
            </p:grpSpPr>
            <p:cxnSp>
              <p:nvCxnSpPr>
                <p:cNvPr id="18" name="Straight Connector 17"/>
                <p:cNvCxnSpPr/>
                <p:nvPr/>
              </p:nvCxnSpPr>
              <p:spPr>
                <a:xfrm flipH="1">
                  <a:off x="1408014" y="3892269"/>
                  <a:ext cx="605086" cy="420786"/>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408014" y="4313055"/>
                  <a:ext cx="0" cy="314016"/>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2097654" y="4629994"/>
                  <a:ext cx="605086" cy="408647"/>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408014" y="4617855"/>
                  <a:ext cx="689640" cy="420786"/>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22" name="Straight Connector 21"/>
              <p:cNvCxnSpPr/>
              <p:nvPr/>
            </p:nvCxnSpPr>
            <p:spPr>
              <a:xfrm flipH="1" flipV="1">
                <a:off x="7854282" y="4311819"/>
                <a:ext cx="569608" cy="366525"/>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p:cNvCxnSpPr>
                <a:cxnSpLocks/>
              </p:cNvCxnSpPr>
              <p:nvPr/>
            </p:nvCxnSpPr>
            <p:spPr>
              <a:xfrm>
                <a:off x="8423890" y="4678344"/>
                <a:ext cx="0" cy="286872"/>
              </a:xfrm>
              <a:prstGeom prst="line">
                <a:avLst/>
              </a:prstGeom>
              <a:ln w="19050"/>
            </p:spPr>
            <p:style>
              <a:lnRef idx="1">
                <a:schemeClr val="dk1"/>
              </a:lnRef>
              <a:fillRef idx="0">
                <a:schemeClr val="dk1"/>
              </a:fillRef>
              <a:effectRef idx="0">
                <a:schemeClr val="dk1"/>
              </a:effectRef>
              <a:fontRef idx="minor">
                <a:schemeClr val="tx1"/>
              </a:fontRef>
            </p:style>
          </p:cxnSp>
        </p:gr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08" y="3918618"/>
              <a:ext cx="24511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Box 2058"/>
            <p:cNvSpPr txBox="1"/>
            <p:nvPr/>
          </p:nvSpPr>
          <p:spPr>
            <a:xfrm>
              <a:off x="8099891" y="4792526"/>
              <a:ext cx="1068419" cy="28292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Glucose</a:t>
              </a:r>
            </a:p>
          </p:txBody>
        </p:sp>
        <p:sp>
          <p:nvSpPr>
            <p:cNvPr id="63" name="TextBox 62"/>
            <p:cNvSpPr txBox="1"/>
            <p:nvPr/>
          </p:nvSpPr>
          <p:spPr>
            <a:xfrm>
              <a:off x="6750252" y="5969809"/>
              <a:ext cx="1805165" cy="282924"/>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Monosaccharide</a:t>
              </a:r>
            </a:p>
          </p:txBody>
        </p:sp>
        <p:sp>
          <p:nvSpPr>
            <p:cNvPr id="64" name="TextBox 63"/>
            <p:cNvSpPr txBox="1"/>
            <p:nvPr/>
          </p:nvSpPr>
          <p:spPr>
            <a:xfrm>
              <a:off x="3733954" y="5970769"/>
              <a:ext cx="1580005" cy="28292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Disaccharides</a:t>
              </a:r>
            </a:p>
          </p:txBody>
        </p:sp>
        <p:sp>
          <p:nvSpPr>
            <p:cNvPr id="65" name="TextBox 64"/>
            <p:cNvSpPr txBox="1"/>
            <p:nvPr/>
          </p:nvSpPr>
          <p:spPr>
            <a:xfrm>
              <a:off x="331977" y="5991292"/>
              <a:ext cx="1789903" cy="28292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Polysaccharides</a:t>
              </a:r>
            </a:p>
          </p:txBody>
        </p:sp>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609" y="3992311"/>
              <a:ext cx="2128564" cy="182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6640408" y="4154478"/>
            <a:ext cx="2409168"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Including glucose, which is the primary energy molecule for the body.</a:t>
            </a:r>
          </a:p>
        </p:txBody>
      </p:sp>
      <p:sp>
        <p:nvSpPr>
          <p:cNvPr id="27" name="TextBox 26"/>
          <p:cNvSpPr txBox="1"/>
          <p:nvPr/>
        </p:nvSpPr>
        <p:spPr>
          <a:xfrm>
            <a:off x="226439" y="4169692"/>
            <a:ext cx="2151016" cy="1600438"/>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Starch such as potatoes, wheat, corn, rice, cassava, sorghum</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Fiber, such as indigestible cellulose</a:t>
            </a:r>
          </a:p>
        </p:txBody>
      </p:sp>
      <p:sp>
        <p:nvSpPr>
          <p:cNvPr id="28" name="TextBox 27"/>
          <p:cNvSpPr txBox="1"/>
          <p:nvPr/>
        </p:nvSpPr>
        <p:spPr>
          <a:xfrm>
            <a:off x="3706452" y="4169692"/>
            <a:ext cx="2151016" cy="1169551"/>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Table sugar, milk sugar</a:t>
            </a: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2" name="Hexagon 1"/>
          <p:cNvSpPr/>
          <p:nvPr/>
        </p:nvSpPr>
        <p:spPr>
          <a:xfrm rot="5400000">
            <a:off x="4023094" y="2668693"/>
            <a:ext cx="466725" cy="412036"/>
          </a:xfrm>
          <a:prstGeom prst="hexagon">
            <a:avLst/>
          </a:prstGeom>
          <a:solidFill>
            <a:srgbClr val="DD9F99">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rot="5400000">
            <a:off x="4013568" y="1539898"/>
            <a:ext cx="466725" cy="412036"/>
          </a:xfrm>
          <a:prstGeom prst="hexagon">
            <a:avLst/>
          </a:prstGeom>
          <a:solidFill>
            <a:schemeClr val="accent1">
              <a:lumMod val="75000"/>
              <a:alpha val="2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18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sp>
        <p:nvSpPr>
          <p:cNvPr id="23" name="TextBox 22"/>
          <p:cNvSpPr txBox="1"/>
          <p:nvPr/>
        </p:nvSpPr>
        <p:spPr>
          <a:xfrm>
            <a:off x="685800" y="188091"/>
            <a:ext cx="8195824" cy="584775"/>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Enzymes </a:t>
            </a:r>
            <a:r>
              <a:rPr lang="en-US" sz="1600" dirty="0">
                <a:latin typeface="Verdana" panose="020B0604030504040204" pitchFamily="34" charset="0"/>
                <a:ea typeface="Verdana" panose="020B0604030504040204" pitchFamily="34" charset="0"/>
              </a:rPr>
              <a:t>are the “molecular scissors” that break the large carbohydrates and sugars apart so that the body can get energy from the individual units.</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a:stretch>
            <a:fillRect/>
          </a:stretch>
        </p:blipFill>
        <p:spPr>
          <a:xfrm>
            <a:off x="798572" y="1050188"/>
            <a:ext cx="2190750" cy="4514850"/>
          </a:xfrm>
          <a:prstGeom prst="rect">
            <a:avLst/>
          </a:prstGeom>
        </p:spPr>
      </p:pic>
      <p:sp>
        <p:nvSpPr>
          <p:cNvPr id="30" name="TextBox 29"/>
          <p:cNvSpPr txBox="1"/>
          <p:nvPr/>
        </p:nvSpPr>
        <p:spPr>
          <a:xfrm>
            <a:off x="2223015" y="1679513"/>
            <a:ext cx="2109916"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enzyme that cuts amylose is called </a:t>
            </a:r>
            <a:r>
              <a:rPr lang="en-US" sz="1400" i="1" dirty="0">
                <a:latin typeface="Verdana" panose="020B0604030504040204" pitchFamily="34" charset="0"/>
                <a:ea typeface="Verdana" panose="020B0604030504040204" pitchFamily="34" charset="0"/>
                <a:cs typeface="Verdana" panose="020B0604030504040204" pitchFamily="34" charset="0"/>
              </a:rPr>
              <a:t>amylase</a:t>
            </a:r>
          </a:p>
        </p:txBody>
      </p:sp>
      <p:pic>
        <p:nvPicPr>
          <p:cNvPr id="31" name="Picture 30" descr="&lt;strong&gt;Scissors&lt;/strong&gt; 1 by Anonymous - &lt;strong&gt;scissors&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319407">
            <a:off x="2147585" y="2421002"/>
            <a:ext cx="490432" cy="422787"/>
          </a:xfrm>
          <a:prstGeom prst="rect">
            <a:avLst/>
          </a:prstGeom>
        </p:spPr>
      </p:pic>
      <p:grpSp>
        <p:nvGrpSpPr>
          <p:cNvPr id="6" name="Group 5"/>
          <p:cNvGrpSpPr/>
          <p:nvPr/>
        </p:nvGrpSpPr>
        <p:grpSpPr>
          <a:xfrm>
            <a:off x="4626528" y="1230125"/>
            <a:ext cx="4845489" cy="3763160"/>
            <a:chOff x="4626528" y="1230125"/>
            <a:chExt cx="4845489" cy="3763160"/>
          </a:xfrm>
        </p:grpSpPr>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6528" y="1592578"/>
              <a:ext cx="3394289" cy="340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lt;strong&gt;Scissors&lt;/strong&gt; 1 by Anonymous - &lt;strong&gt;scissors&lt;/strong&gt;"/>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8319407">
              <a:off x="5406138" y="1376722"/>
              <a:ext cx="702473" cy="605581"/>
            </a:xfrm>
            <a:prstGeom prst="rect">
              <a:avLst/>
            </a:prstGeom>
          </p:spPr>
        </p:pic>
        <p:sp>
          <p:nvSpPr>
            <p:cNvPr id="25" name="TextBox 24"/>
            <p:cNvSpPr txBox="1"/>
            <p:nvPr/>
          </p:nvSpPr>
          <p:spPr>
            <a:xfrm>
              <a:off x="6547460" y="1230125"/>
              <a:ext cx="2614017" cy="69249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enzyme that cuts sucrose is called </a:t>
              </a:r>
              <a:r>
                <a:rPr lang="en-US" sz="1400" i="1" dirty="0" err="1">
                  <a:latin typeface="Verdana" panose="020B0604030504040204" pitchFamily="34" charset="0"/>
                  <a:ea typeface="Verdana" panose="020B0604030504040204" pitchFamily="34" charset="0"/>
                  <a:cs typeface="Verdana" panose="020B0604030504040204" pitchFamily="34" charset="0"/>
                </a:rPr>
                <a:t>sucrase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100" dirty="0">
                  <a:latin typeface="Verdana" panose="020B0604030504040204" pitchFamily="34" charset="0"/>
                  <a:ea typeface="Verdana" panose="020B0604030504040204" pitchFamily="34" charset="0"/>
                  <a:cs typeface="Verdana" panose="020B0604030504040204" pitchFamily="34" charset="0"/>
                </a:rPr>
                <a:t>(sometimes </a:t>
              </a:r>
              <a:r>
                <a:rPr lang="en-US" sz="1100" dirty="0" err="1">
                  <a:latin typeface="Verdana" panose="020B0604030504040204" pitchFamily="34" charset="0"/>
                  <a:ea typeface="Verdana" panose="020B0604030504040204" pitchFamily="34" charset="0"/>
                  <a:cs typeface="Verdana" panose="020B0604030504040204" pitchFamily="34" charset="0"/>
                </a:rPr>
                <a:t>invertase</a:t>
              </a:r>
              <a:r>
                <a:rPr lang="en-US" sz="1100" dirty="0">
                  <a:latin typeface="Verdana" panose="020B0604030504040204" pitchFamily="34" charset="0"/>
                  <a:ea typeface="Verdana" panose="020B0604030504040204" pitchFamily="34" charset="0"/>
                  <a:cs typeface="Verdana" panose="020B0604030504040204" pitchFamily="34" charset="0"/>
                </a:rPr>
                <a:t>)</a:t>
              </a:r>
            </a:p>
          </p:txBody>
        </p:sp>
        <p:sp>
          <p:nvSpPr>
            <p:cNvPr id="29" name="TextBox 28"/>
            <p:cNvSpPr txBox="1"/>
            <p:nvPr/>
          </p:nvSpPr>
          <p:spPr>
            <a:xfrm>
              <a:off x="6858000" y="4114800"/>
              <a:ext cx="2614017" cy="52322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enzyme that cuts lactose is called </a:t>
              </a:r>
              <a:r>
                <a:rPr lang="en-US" sz="1400" i="1" dirty="0">
                  <a:latin typeface="Verdana" panose="020B0604030504040204" pitchFamily="34" charset="0"/>
                  <a:ea typeface="Verdana" panose="020B0604030504040204" pitchFamily="34" charset="0"/>
                  <a:cs typeface="Verdana" panose="020B0604030504040204" pitchFamily="34" charset="0"/>
                </a:rPr>
                <a:t>lactase</a:t>
              </a:r>
            </a:p>
          </p:txBody>
        </p:sp>
        <p:pic>
          <p:nvPicPr>
            <p:cNvPr id="32" name="Picture 31" descr="&lt;strong&gt;Scissors&lt;/strong&gt; 1 by Anonymous - &lt;strong&gt;scissors&lt;/strong&gt;"/>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802973">
              <a:off x="5286013" y="3263278"/>
              <a:ext cx="702473" cy="605581"/>
            </a:xfrm>
            <a:prstGeom prst="rect">
              <a:avLst/>
            </a:prstGeom>
          </p:spPr>
        </p:pic>
      </p:grpSp>
      <p:sp>
        <p:nvSpPr>
          <p:cNvPr id="7" name="TextBox 6"/>
          <p:cNvSpPr txBox="1"/>
          <p:nvPr/>
        </p:nvSpPr>
        <p:spPr>
          <a:xfrm>
            <a:off x="1752600" y="5842360"/>
            <a:ext cx="5962021"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Which molecule(s) will get broken down fastest?</a:t>
            </a:r>
          </a:p>
          <a:p>
            <a:r>
              <a:rPr lang="en-US" dirty="0">
                <a:latin typeface="Verdana" panose="020B0604030504040204" pitchFamily="34" charset="0"/>
                <a:ea typeface="Verdana" panose="020B0604030504040204" pitchFamily="34" charset="0"/>
              </a:rPr>
              <a:t> </a:t>
            </a:r>
          </a:p>
        </p:txBody>
      </p:sp>
      <p:sp>
        <p:nvSpPr>
          <p:cNvPr id="14" name="Hexagon 13"/>
          <p:cNvSpPr/>
          <p:nvPr/>
        </p:nvSpPr>
        <p:spPr>
          <a:xfrm rot="5400000">
            <a:off x="4990412" y="1848261"/>
            <a:ext cx="761998" cy="684592"/>
          </a:xfrm>
          <a:prstGeom prst="hexagon">
            <a:avLst/>
          </a:prstGeom>
          <a:solidFill>
            <a:schemeClr val="accent1">
              <a:lumMod val="75000"/>
              <a:alpha val="2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rot="5400000">
            <a:off x="4983766" y="3613461"/>
            <a:ext cx="775290" cy="684592"/>
          </a:xfrm>
          <a:prstGeom prst="hexagon">
            <a:avLst/>
          </a:prstGeom>
          <a:solidFill>
            <a:srgbClr val="DD9F99">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ullResImage" descr="http://www.darigold.com/images/uploads/Half_Gallon_Plastic_Milk_Labels_1%25_%28paths%29.jpg">
            <a:extLst>
              <a:ext uri="{FF2B5EF4-FFF2-40B4-BE49-F238E27FC236}">
                <a16:creationId xmlns:a16="http://schemas.microsoft.com/office/drawing/2014/main" id="{04EF84E9-FF30-4895-9310-787421A5B3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9278" y="687126"/>
            <a:ext cx="3193522" cy="7532069"/>
          </a:xfrm>
          <a:prstGeom prst="rect">
            <a:avLst/>
          </a:prstGeom>
          <a:noFill/>
          <a:ln>
            <a:noFill/>
          </a:ln>
        </p:spPr>
      </p:pic>
      <p:pic>
        <p:nvPicPr>
          <p:cNvPr id="7" name="fullResImage" descr="http://www.darigold.com/images/uploads/Lactose_Free_Cartons_1%25_%28paths%29.jpg">
            <a:extLst>
              <a:ext uri="{FF2B5EF4-FFF2-40B4-BE49-F238E27FC236}">
                <a16:creationId xmlns:a16="http://schemas.microsoft.com/office/drawing/2014/main" id="{362B949F-1A7A-456C-A06C-2262D25351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6456"/>
            <a:ext cx="2725844" cy="6639666"/>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D57AC828-9625-467C-97F7-C4887CF60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63" y="687126"/>
            <a:ext cx="2565337" cy="6858000"/>
          </a:xfrm>
          <a:prstGeom prst="rect">
            <a:avLst/>
          </a:prstGeom>
        </p:spPr>
      </p:pic>
      <p:sp>
        <p:nvSpPr>
          <p:cNvPr id="9" name="TextBox 8">
            <a:extLst>
              <a:ext uri="{FF2B5EF4-FFF2-40B4-BE49-F238E27FC236}">
                <a16:creationId xmlns:a16="http://schemas.microsoft.com/office/drawing/2014/main" id="{0E8D2B25-0667-4D0F-A8D5-6FC61C464BDB}"/>
              </a:ext>
            </a:extLst>
          </p:cNvPr>
          <p:cNvSpPr txBox="1"/>
          <p:nvPr/>
        </p:nvSpPr>
        <p:spPr>
          <a:xfrm>
            <a:off x="6858000" y="306456"/>
            <a:ext cx="2379556" cy="381000"/>
          </a:xfrm>
          <a:prstGeom prst="rect">
            <a:avLst/>
          </a:prstGeom>
          <a:noFill/>
        </p:spPr>
        <p:txBody>
          <a:bodyPr wrap="square" rtlCol="0">
            <a:spAutoFit/>
          </a:bodyPr>
          <a:lstStyle/>
          <a:p>
            <a:r>
              <a:rPr lang="en-US" dirty="0">
                <a:latin typeface="+mn-lt"/>
              </a:rPr>
              <a:t>BLACK BEANS</a:t>
            </a:r>
          </a:p>
        </p:txBody>
      </p:sp>
      <p:pic>
        <p:nvPicPr>
          <p:cNvPr id="10" name="Picture 9">
            <a:extLst>
              <a:ext uri="{FF2B5EF4-FFF2-40B4-BE49-F238E27FC236}">
                <a16:creationId xmlns:a16="http://schemas.microsoft.com/office/drawing/2014/main" id="{337CDC55-88E9-4297-8094-1D5BB4F76136}"/>
              </a:ext>
            </a:extLst>
          </p:cNvPr>
          <p:cNvPicPr>
            <a:picLocks noChangeAspect="1"/>
          </p:cNvPicPr>
          <p:nvPr/>
        </p:nvPicPr>
        <p:blipFill>
          <a:blip r:embed="rId6"/>
          <a:stretch>
            <a:fillRect/>
          </a:stretch>
        </p:blipFill>
        <p:spPr>
          <a:xfrm>
            <a:off x="3505200" y="245165"/>
            <a:ext cx="2019300" cy="342900"/>
          </a:xfrm>
          <a:prstGeom prst="rect">
            <a:avLst/>
          </a:prstGeom>
        </p:spPr>
      </p:pic>
    </p:spTree>
    <p:extLst>
      <p:ext uri="{BB962C8B-B14F-4D97-AF65-F5344CB8AC3E}">
        <p14:creationId xmlns:p14="http://schemas.microsoft.com/office/powerpoint/2010/main" val="261025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94609" y="258921"/>
            <a:ext cx="5166519" cy="591010"/>
          </a:xfrm>
          <a:prstGeom prst="rect">
            <a:avLst/>
          </a:prstGeom>
          <a:noFill/>
        </p:spPr>
        <p:txBody>
          <a:bodyPr wrap="square" lIns="97621" tIns="48807" rIns="97621" bIns="48807" rtlCol="0">
            <a:spAutoFit/>
          </a:bodyPr>
          <a:lstStyle/>
          <a:p>
            <a:pPr algn="r"/>
            <a:r>
              <a:rPr lang="en-US" sz="3200" dirty="0">
                <a:solidFill>
                  <a:prstClr val="black"/>
                </a:solidFill>
                <a:latin typeface="Verdana" panose="020B0604030504040204" pitchFamily="34" charset="0"/>
                <a:ea typeface="Verdana" panose="020B0604030504040204" pitchFamily="34" charset="0"/>
                <a:cs typeface="Verdana" panose="020B0604030504040204" pitchFamily="34" charset="0"/>
              </a:rPr>
              <a:t>Yeast Feast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pic>
        <p:nvPicPr>
          <p:cNvPr id="1026" name="Picture 3"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 y="685800"/>
            <a:ext cx="32194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32099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13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sp>
        <p:nvSpPr>
          <p:cNvPr id="33" name="Rectangle 32">
            <a:extLst>
              <a:ext uri="{FF2B5EF4-FFF2-40B4-BE49-F238E27FC236}">
                <a16:creationId xmlns:a16="http://schemas.microsoft.com/office/drawing/2014/main" id="{973018A2-7500-4DDD-BCDA-1B43FC315B94}"/>
              </a:ext>
            </a:extLst>
          </p:cNvPr>
          <p:cNvSpPr/>
          <p:nvPr/>
        </p:nvSpPr>
        <p:spPr>
          <a:xfrm>
            <a:off x="660826" y="1026902"/>
            <a:ext cx="7974747" cy="1200329"/>
          </a:xfrm>
          <a:prstGeom prst="rect">
            <a:avLst/>
          </a:prstGeom>
        </p:spPr>
        <p:txBody>
          <a:bodyPr wrap="square">
            <a:spAutoFit/>
          </a:bodyPr>
          <a:lstStyle/>
          <a:p>
            <a:pPr>
              <a:spcBef>
                <a:spcPts val="0"/>
              </a:spcBef>
              <a:spcAft>
                <a:spcPts val="800"/>
              </a:spcAft>
              <a:buSzPts val="1000"/>
              <a:tabLst>
                <a:tab pos="457200" algn="l"/>
              </a:tabLst>
            </a:pPr>
            <a:r>
              <a:rPr lang="en-US" sz="2400" dirty="0">
                <a:latin typeface="Verdana" panose="020B0604030504040204" pitchFamily="34" charset="0"/>
                <a:ea typeface="Verdana" panose="020B0604030504040204" pitchFamily="34" charset="0"/>
                <a:cs typeface="Verdana" panose="020B0604030504040204" pitchFamily="34" charset="0"/>
              </a:rPr>
              <a:t>Type 2 diabetes develops when blood glucose levels are too high for too long. The body is not maintaining blood glucose </a:t>
            </a:r>
            <a:r>
              <a:rPr lang="en-US"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within a healthy range</a:t>
            </a:r>
            <a:r>
              <a:rPr lang="en-US" sz="2400" dirty="0">
                <a:latin typeface="Verdana" panose="020B0604030504040204" pitchFamily="34" charset="0"/>
                <a:ea typeface="Verdana" panose="020B0604030504040204" pitchFamily="34" charset="0"/>
                <a:cs typeface="Verdana" panose="020B0604030504040204" pitchFamily="34" charset="0"/>
              </a:rPr>
              <a:t>.</a:t>
            </a:r>
          </a:p>
        </p:txBody>
      </p:sp>
      <p:sp>
        <p:nvSpPr>
          <p:cNvPr id="34" name="Rectangle 33">
            <a:extLst>
              <a:ext uri="{FF2B5EF4-FFF2-40B4-BE49-F238E27FC236}">
                <a16:creationId xmlns:a16="http://schemas.microsoft.com/office/drawing/2014/main" id="{D16C17D8-E038-4420-B758-D25D480B9A95}"/>
              </a:ext>
            </a:extLst>
          </p:cNvPr>
          <p:cNvSpPr/>
          <p:nvPr/>
        </p:nvSpPr>
        <p:spPr>
          <a:xfrm>
            <a:off x="152400" y="287407"/>
            <a:ext cx="8991600" cy="492443"/>
          </a:xfrm>
          <a:prstGeom prst="rect">
            <a:avLst/>
          </a:prstGeom>
        </p:spPr>
        <p:txBody>
          <a:bodyPr wrap="square">
            <a:spAutoFit/>
          </a:bodyPr>
          <a:lstStyle/>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What does glucose have to do with type 2 diabetes?</a:t>
            </a:r>
            <a:endParaRPr kumimoji="0" lang="en-US" sz="2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a:extLst>
              <a:ext uri="{FF2B5EF4-FFF2-40B4-BE49-F238E27FC236}">
                <a16:creationId xmlns:a16="http://schemas.microsoft.com/office/drawing/2014/main" id="{69E663F9-5643-47D0-8DF8-208F4E4581C9}"/>
              </a:ext>
            </a:extLst>
          </p:cNvPr>
          <p:cNvSpPr/>
          <p:nvPr/>
        </p:nvSpPr>
        <p:spPr>
          <a:xfrm>
            <a:off x="630890" y="2743200"/>
            <a:ext cx="7974747" cy="3046988"/>
          </a:xfrm>
          <a:prstGeom prst="rect">
            <a:avLst/>
          </a:prstGeom>
        </p:spPr>
        <p:txBody>
          <a:bodyPr wrap="square">
            <a:spAutoFit/>
          </a:bodyPr>
          <a:lstStyle/>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r>
              <a:rPr kumimoji="0" lang="en-US" sz="24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Homeostasis</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allows organisms to maintain balance (stability) even as the external environment changes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defTabSz="976305" eaLnBrk="1" fontAlgn="auto" hangingPunct="1">
              <a:spcBef>
                <a:spcPts val="0"/>
              </a:spcBef>
              <a:spcAft>
                <a:spcPts val="0"/>
              </a:spcAft>
              <a:buClr>
                <a:srgbClr val="000000"/>
              </a:buClr>
              <a:buSzPts val="1200"/>
              <a:tabLst>
                <a:tab pos="228600" algn="l"/>
                <a:tab pos="457200" algn="l"/>
              </a:tabLst>
              <a:defRPr/>
            </a:pPr>
            <a:r>
              <a:rPr lang="en-US" dirty="0">
                <a:latin typeface="Verdana" panose="020B0604030504040204" pitchFamily="34" charset="0"/>
                <a:ea typeface="Verdana" panose="020B0604030504040204" pitchFamily="34" charset="0"/>
                <a:cs typeface="Verdana" panose="020B0604030504040204" pitchFamily="34" charset="0"/>
              </a:rPr>
              <a:t>You may have high blood glucose levels after eating a large meal, or low blood glucose levels between meals. Your body responds to how often you eat and what you eat in order to keep blood glucose levels within a healthy range. </a:t>
            </a: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76305" rtl="0" eaLnBrk="1" fontAlgn="auto" latinLnBrk="0" hangingPunct="1">
              <a:lnSpc>
                <a:spcPct val="100000"/>
              </a:lnSpc>
              <a:spcBef>
                <a:spcPts val="0"/>
              </a:spcBef>
              <a:spcAft>
                <a:spcPts val="0"/>
              </a:spcAft>
              <a:buClr>
                <a:srgbClr val="000000"/>
              </a:buClr>
              <a:buSzPts val="1200"/>
              <a:buFontTx/>
              <a:buNone/>
              <a:tabLst>
                <a:tab pos="228600" algn="l"/>
                <a:tab pos="457200" algn="l"/>
              </a:tabLst>
              <a:defRP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142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34.png">
            <a:extLst>
              <a:ext uri="{FF2B5EF4-FFF2-40B4-BE49-F238E27FC236}">
                <a16:creationId xmlns:a16="http://schemas.microsoft.com/office/drawing/2014/main" id="{7106444F-8505-4C70-98A0-4E0F843913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481" y="1619615"/>
            <a:ext cx="5181600" cy="3291840"/>
          </a:xfrm>
          <a:prstGeom prst="rect">
            <a:avLst/>
          </a:prstGeom>
          <a:noFill/>
          <a:ln>
            <a:noFill/>
          </a:ln>
        </p:spPr>
      </p:pic>
      <p:pic>
        <p:nvPicPr>
          <p:cNvPr id="53" name="Picture 52">
            <a:extLst>
              <a:ext uri="{FF2B5EF4-FFF2-40B4-BE49-F238E27FC236}">
                <a16:creationId xmlns:a16="http://schemas.microsoft.com/office/drawing/2014/main" id="{53BC3650-F248-4A6C-AEB0-36BCC2C77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5" y="6629400"/>
            <a:ext cx="10082172" cy="159336"/>
          </a:xfrm>
          <a:prstGeom prst="rect">
            <a:avLst/>
          </a:prstGeom>
        </p:spPr>
      </p:pic>
      <p:sp>
        <p:nvSpPr>
          <p:cNvPr id="54" name="Rectangle 53">
            <a:extLst>
              <a:ext uri="{FF2B5EF4-FFF2-40B4-BE49-F238E27FC236}">
                <a16:creationId xmlns:a16="http://schemas.microsoft.com/office/drawing/2014/main" id="{64C35B01-B0B1-4566-B8A2-DDA431B0AD8F}"/>
              </a:ext>
            </a:extLst>
          </p:cNvPr>
          <p:cNvSpPr/>
          <p:nvPr/>
        </p:nvSpPr>
        <p:spPr>
          <a:xfrm>
            <a:off x="333955" y="556502"/>
            <a:ext cx="8810045" cy="430887"/>
          </a:xfrm>
          <a:prstGeom prst="rect">
            <a:avLst/>
          </a:prstGeom>
        </p:spPr>
        <p:txBody>
          <a:bodyPr wrap="square">
            <a:spAutoFit/>
          </a:bodyPr>
          <a:lstStyle/>
          <a:p>
            <a:pPr>
              <a:spcBef>
                <a:spcPts val="0"/>
              </a:spcBef>
              <a:spcAft>
                <a:spcPts val="800"/>
              </a:spcAft>
              <a:buSzPts val="1000"/>
              <a:tabLst>
                <a:tab pos="457200" algn="l"/>
              </a:tabLst>
            </a:pPr>
            <a:r>
              <a:rPr lang="en-US" sz="2200" dirty="0">
                <a:latin typeface="Verdana" panose="020B0604030504040204" pitchFamily="34" charset="0"/>
                <a:ea typeface="Verdana" panose="020B0604030504040204" pitchFamily="34" charset="0"/>
                <a:cs typeface="Verdana" panose="020B0604030504040204" pitchFamily="34" charset="0"/>
              </a:rPr>
              <a:t>Which graph best represents healthy blood glucose levels? </a:t>
            </a:r>
          </a:p>
        </p:txBody>
      </p:sp>
      <p:pic>
        <p:nvPicPr>
          <p:cNvPr id="6" name="Picture 5" descr="34.png">
            <a:extLst>
              <a:ext uri="{FF2B5EF4-FFF2-40B4-BE49-F238E27FC236}">
                <a16:creationId xmlns:a16="http://schemas.microsoft.com/office/drawing/2014/main" id="{8253168E-8750-4A40-AB68-5736FAA4E2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27896" y="1524000"/>
            <a:ext cx="5638800" cy="3291840"/>
          </a:xfrm>
          <a:prstGeom prst="rect">
            <a:avLst/>
          </a:prstGeom>
          <a:noFill/>
          <a:ln>
            <a:noFill/>
          </a:ln>
        </p:spPr>
      </p:pic>
      <p:sp>
        <p:nvSpPr>
          <p:cNvPr id="2" name="Rectangle 1">
            <a:extLst>
              <a:ext uri="{FF2B5EF4-FFF2-40B4-BE49-F238E27FC236}">
                <a16:creationId xmlns:a16="http://schemas.microsoft.com/office/drawing/2014/main" id="{9B66B333-0A23-4ABB-810D-2EE8996B75A5}"/>
              </a:ext>
            </a:extLst>
          </p:cNvPr>
          <p:cNvSpPr/>
          <p:nvPr/>
        </p:nvSpPr>
        <p:spPr>
          <a:xfrm>
            <a:off x="5638800" y="2971800"/>
            <a:ext cx="3581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1EDBF1E9-1146-4C29-80EF-3CA78D4D0E18}"/>
              </a:ext>
            </a:extLst>
          </p:cNvPr>
          <p:cNvCxnSpPr>
            <a:cxnSpLocks/>
          </p:cNvCxnSpPr>
          <p:nvPr/>
        </p:nvCxnSpPr>
        <p:spPr>
          <a:xfrm>
            <a:off x="5627184" y="3429000"/>
            <a:ext cx="3200400" cy="0"/>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C7A1044-7D1F-4758-B46C-8F4533C1B038}"/>
              </a:ext>
            </a:extLst>
          </p:cNvPr>
          <p:cNvSpPr txBox="1"/>
          <p:nvPr/>
        </p:nvSpPr>
        <p:spPr>
          <a:xfrm>
            <a:off x="2057400" y="5308762"/>
            <a:ext cx="457200" cy="769441"/>
          </a:xfrm>
          <a:prstGeom prst="rect">
            <a:avLst/>
          </a:prstGeom>
          <a:noFill/>
        </p:spPr>
        <p:txBody>
          <a:bodyPr wrap="square" rtlCol="0">
            <a:spAutoFit/>
          </a:bodyPr>
          <a:lstStyle/>
          <a:p>
            <a:r>
              <a:rPr lang="en-US" sz="4400" b="1" dirty="0">
                <a:latin typeface="Sitka Text" panose="02000505000000020004" pitchFamily="2" charset="0"/>
              </a:rPr>
              <a:t>A</a:t>
            </a:r>
          </a:p>
        </p:txBody>
      </p:sp>
      <p:sp>
        <p:nvSpPr>
          <p:cNvPr id="12" name="TextBox 11">
            <a:extLst>
              <a:ext uri="{FF2B5EF4-FFF2-40B4-BE49-F238E27FC236}">
                <a16:creationId xmlns:a16="http://schemas.microsoft.com/office/drawing/2014/main" id="{9A24E839-0C63-4935-93DF-41C776B22615}"/>
              </a:ext>
            </a:extLst>
          </p:cNvPr>
          <p:cNvSpPr txBox="1"/>
          <p:nvPr/>
        </p:nvSpPr>
        <p:spPr>
          <a:xfrm>
            <a:off x="6785921" y="5367037"/>
            <a:ext cx="457200" cy="769441"/>
          </a:xfrm>
          <a:prstGeom prst="rect">
            <a:avLst/>
          </a:prstGeom>
          <a:noFill/>
        </p:spPr>
        <p:txBody>
          <a:bodyPr wrap="square" rtlCol="0">
            <a:spAutoFit/>
          </a:bodyPr>
          <a:lstStyle/>
          <a:p>
            <a:r>
              <a:rPr lang="en-US" sz="4400" b="1" dirty="0">
                <a:latin typeface="Sitka Text" panose="02000505000000020004" pitchFamily="2" charset="0"/>
              </a:rPr>
              <a:t>B</a:t>
            </a:r>
          </a:p>
        </p:txBody>
      </p:sp>
      <p:cxnSp>
        <p:nvCxnSpPr>
          <p:cNvPr id="14" name="Straight Connector 13">
            <a:extLst>
              <a:ext uri="{FF2B5EF4-FFF2-40B4-BE49-F238E27FC236}">
                <a16:creationId xmlns:a16="http://schemas.microsoft.com/office/drawing/2014/main" id="{E8B3D590-A53D-49B3-81D6-016169AB72EC}"/>
              </a:ext>
            </a:extLst>
          </p:cNvPr>
          <p:cNvCxnSpPr>
            <a:cxnSpLocks/>
          </p:cNvCxnSpPr>
          <p:nvPr/>
        </p:nvCxnSpPr>
        <p:spPr>
          <a:xfrm flipV="1">
            <a:off x="4572000" y="1143000"/>
            <a:ext cx="0" cy="4993478"/>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5253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172EE7-CD26-4734-A08A-132025F5D0D9}">
  <ds:schemaRefs>
    <ds:schemaRef ds:uri="http://schemas.microsoft.com/sharepoint/v3/contenttype/forms"/>
  </ds:schemaRefs>
</ds:datastoreItem>
</file>

<file path=customXml/itemProps2.xml><?xml version="1.0" encoding="utf-8"?>
<ds:datastoreItem xmlns:ds="http://schemas.openxmlformats.org/officeDocument/2006/customXml" ds:itemID="{EA067134-C50E-4590-AFC0-2A533216C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6E4CFD2-AD1B-4EC3-8600-F60F41622E62}">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8179</TotalTime>
  <Words>417</Words>
  <Application>Microsoft Office PowerPoint</Application>
  <PresentationFormat>On-screen Show (4:3)</PresentationFormat>
  <Paragraphs>91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Sitka Text</vt:lpstr>
      <vt:lpstr>Verdana</vt:lpstr>
      <vt:lpstr>Office Theme</vt:lpstr>
      <vt:lpstr>Yeast Feast:  Finding glucose in 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of Trends in Diabetes</dc:title>
  <dc:subject>Trends in Diabetes</dc:subject>
  <dc:creator>Division of Diabetes Translation</dc:creator>
  <cp:keywords>Diabetes, Diabetes Trends</cp:keywords>
  <cp:lastModifiedBy>JOAN GRISWOLD</cp:lastModifiedBy>
  <cp:revision>269</cp:revision>
  <dcterms:created xsi:type="dcterms:W3CDTF">2007-11-28T15:30:00Z</dcterms:created>
  <dcterms:modified xsi:type="dcterms:W3CDTF">2019-01-10T21:03:09Z</dcterms:modified>
</cp:coreProperties>
</file>